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11"/>
  </p:notesMasterIdLst>
  <p:sldIdLst>
    <p:sldId id="256" r:id="rId2"/>
    <p:sldId id="257" r:id="rId3"/>
    <p:sldId id="273" r:id="rId4"/>
    <p:sldId id="276" r:id="rId5"/>
    <p:sldId id="277" r:id="rId6"/>
    <p:sldId id="274" r:id="rId7"/>
    <p:sldId id="262" r:id="rId8"/>
    <p:sldId id="258" r:id="rId9"/>
    <p:sldId id="27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showGuides="1">
      <p:cViewPr varScale="1">
        <p:scale>
          <a:sx n="70" d="100"/>
          <a:sy n="70" d="100"/>
        </p:scale>
        <p:origin x="738" y="72"/>
      </p:cViewPr>
      <p:guideLst>
        <p:guide orient="horz"/>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B9922-675A-4B8E-8C33-8CBE356C6E88}" type="datetimeFigureOut">
              <a:rPr lang="en-US" smtClean="0"/>
              <a:t>24-Apr-18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27637-EA36-496C-A5F4-099327937215}" type="slidenum">
              <a:rPr lang="en-US" smtClean="0"/>
              <a:t>‹#›</a:t>
            </a:fld>
            <a:endParaRPr lang="en-US"/>
          </a:p>
        </p:txBody>
      </p:sp>
    </p:spTree>
    <p:extLst>
      <p:ext uri="{BB962C8B-B14F-4D97-AF65-F5344CB8AC3E}">
        <p14:creationId xmlns:p14="http://schemas.microsoft.com/office/powerpoint/2010/main" val="97201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2</a:t>
            </a:fld>
            <a:endParaRPr lang="en-US"/>
          </a:p>
        </p:txBody>
      </p:sp>
    </p:spTree>
    <p:extLst>
      <p:ext uri="{BB962C8B-B14F-4D97-AF65-F5344CB8AC3E}">
        <p14:creationId xmlns:p14="http://schemas.microsoft.com/office/powerpoint/2010/main" val="3792793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3</a:t>
            </a:fld>
            <a:endParaRPr lang="en-US"/>
          </a:p>
        </p:txBody>
      </p:sp>
    </p:spTree>
    <p:extLst>
      <p:ext uri="{BB962C8B-B14F-4D97-AF65-F5344CB8AC3E}">
        <p14:creationId xmlns:p14="http://schemas.microsoft.com/office/powerpoint/2010/main" val="2240668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4</a:t>
            </a:fld>
            <a:endParaRPr lang="en-US"/>
          </a:p>
        </p:txBody>
      </p:sp>
    </p:spTree>
    <p:extLst>
      <p:ext uri="{BB962C8B-B14F-4D97-AF65-F5344CB8AC3E}">
        <p14:creationId xmlns:p14="http://schemas.microsoft.com/office/powerpoint/2010/main" val="373191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5</a:t>
            </a:fld>
            <a:endParaRPr lang="en-US"/>
          </a:p>
        </p:txBody>
      </p:sp>
    </p:spTree>
    <p:extLst>
      <p:ext uri="{BB962C8B-B14F-4D97-AF65-F5344CB8AC3E}">
        <p14:creationId xmlns:p14="http://schemas.microsoft.com/office/powerpoint/2010/main" val="374654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6</a:t>
            </a:fld>
            <a:endParaRPr lang="en-US"/>
          </a:p>
        </p:txBody>
      </p:sp>
    </p:spTree>
    <p:extLst>
      <p:ext uri="{BB962C8B-B14F-4D97-AF65-F5344CB8AC3E}">
        <p14:creationId xmlns:p14="http://schemas.microsoft.com/office/powerpoint/2010/main" val="242442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7</a:t>
            </a:fld>
            <a:endParaRPr lang="en-US"/>
          </a:p>
        </p:txBody>
      </p:sp>
    </p:spTree>
    <p:extLst>
      <p:ext uri="{BB962C8B-B14F-4D97-AF65-F5344CB8AC3E}">
        <p14:creationId xmlns:p14="http://schemas.microsoft.com/office/powerpoint/2010/main" val="4000667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59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630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23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7082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24-Apr-18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289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24-Apr-18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253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18C68F-D26B-8F47-958C-23B49CF8A634}" type="datetimeFigureOut">
              <a:rPr lang="en-US" smtClean="0"/>
              <a:pPr/>
              <a:t>24-Apr-18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722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DF5E60-9974-AC48-9591-99C2BB44B7CF}" type="datetimeFigureOut">
              <a:rPr lang="en-US" smtClean="0"/>
              <a:pPr/>
              <a:t>24-Apr-18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04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5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49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99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9B482E8-6E0E-1B4F-B1FD-C69DB9E858D9}" type="datetimeFigureOut">
              <a:rPr lang="en-US" smtClean="0"/>
              <a:pPr/>
              <a:t>24-Apr-18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5850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876665"/>
          </a:xfrm>
        </p:spPr>
        <p:txBody>
          <a:bodyPr>
            <a:normAutofit/>
          </a:bodyPr>
          <a:lstStyle/>
          <a:p>
            <a:pPr algn="ctr"/>
            <a:r>
              <a:rPr lang="en-US" sz="4800" b="1" dirty="0" smtClean="0">
                <a:solidFill>
                  <a:schemeClr val="accent1"/>
                </a:solidFill>
                <a:effectLst>
                  <a:outerShdw blurRad="38100" dist="38100" dir="2700000" algn="tl">
                    <a:srgbClr val="000000">
                      <a:alpha val="43137"/>
                    </a:srgbClr>
                  </a:outerShdw>
                </a:effectLst>
              </a:rPr>
              <a:t>Power Inverter </a:t>
            </a:r>
            <a:endParaRPr lang="en-US" sz="4800" b="1" dirty="0">
              <a:solidFill>
                <a:schemeClr val="accent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097280" y="2168434"/>
            <a:ext cx="10058400" cy="3468823"/>
          </a:xfrm>
        </p:spPr>
        <p:txBody>
          <a:bodyPr/>
          <a:lstStyle/>
          <a:p>
            <a:r>
              <a:rPr lang="en-US" dirty="0" smtClean="0"/>
              <a:t>Name:</a:t>
            </a:r>
          </a:p>
          <a:p>
            <a:r>
              <a:rPr lang="en-US" dirty="0" smtClean="0"/>
              <a:t>School:</a:t>
            </a:r>
          </a:p>
          <a:p>
            <a:r>
              <a:rPr lang="en-US" dirty="0" smtClean="0"/>
              <a:t>Professor:</a:t>
            </a:r>
          </a:p>
          <a:p>
            <a:r>
              <a:rPr lang="en-US" dirty="0" smtClean="0"/>
              <a:t>Date:</a:t>
            </a:r>
            <a:endParaRPr lang="en-US" dirty="0"/>
          </a:p>
        </p:txBody>
      </p:sp>
    </p:spTree>
    <p:extLst>
      <p:ext uri="{BB962C8B-B14F-4D97-AF65-F5344CB8AC3E}">
        <p14:creationId xmlns:p14="http://schemas.microsoft.com/office/powerpoint/2010/main" val="380270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Introduction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8"/>
            <a:ext cx="11025051" cy="4104320"/>
          </a:xfrm>
        </p:spPr>
        <p:txBody>
          <a:bodyPr>
            <a:normAutofit/>
          </a:bodyPr>
          <a:lstStyle/>
          <a:p>
            <a:pPr>
              <a:buFontTx/>
              <a:buChar char="-"/>
            </a:pPr>
            <a:r>
              <a:rPr lang="en-US" sz="2800" dirty="0"/>
              <a:t>Power inverter is a circuitry that is used to change the direct current to alternating current. </a:t>
            </a:r>
            <a:endParaRPr lang="en-US" sz="2800" dirty="0" smtClean="0"/>
          </a:p>
          <a:p>
            <a:pPr>
              <a:buFontTx/>
              <a:buChar char="-"/>
            </a:pPr>
            <a:r>
              <a:rPr lang="en-US" sz="2800" dirty="0" smtClean="0"/>
              <a:t>Solar </a:t>
            </a:r>
            <a:r>
              <a:rPr lang="en-US" sz="2800" dirty="0"/>
              <a:t>inverters/grid inverters convert the solar power to direct current electricity that is generated by the PV panels to alternating </a:t>
            </a:r>
            <a:r>
              <a:rPr lang="en-US" sz="2800" dirty="0" smtClean="0"/>
              <a:t>current</a:t>
            </a:r>
          </a:p>
          <a:p>
            <a:pPr>
              <a:buFontTx/>
              <a:buChar char="-"/>
            </a:pPr>
            <a:r>
              <a:rPr lang="en-US" sz="2800" dirty="0" smtClean="0"/>
              <a:t>The </a:t>
            </a:r>
            <a:r>
              <a:rPr lang="en-US" sz="2800" dirty="0"/>
              <a:t>maximum power output of the solar PV cell can be enhanced by the combination of the voltage or current. MPPT seeks to get the maximum power that is available from the cell in order to maximize yield. They maximize electricity yield through constant varying of the load (</a:t>
            </a:r>
            <a:r>
              <a:rPr lang="en-US" sz="2800" dirty="0" err="1"/>
              <a:t>Palani</a:t>
            </a:r>
            <a:r>
              <a:rPr lang="en-US" sz="2800" dirty="0"/>
              <a:t> &amp; </a:t>
            </a:r>
            <a:r>
              <a:rPr lang="en-US" sz="2800" dirty="0" err="1"/>
              <a:t>Harjani</a:t>
            </a:r>
            <a:r>
              <a:rPr lang="en-US" sz="2800" dirty="0"/>
              <a:t>, 2017). </a:t>
            </a:r>
          </a:p>
          <a:p>
            <a:pPr>
              <a:buFontTx/>
              <a:buChar char="-"/>
            </a:pPr>
            <a:endParaRPr lang="en-US" sz="2800" dirty="0" smtClean="0">
              <a:latin typeface="Bell MT" panose="02020503060305020303" pitchFamily="18" charset="0"/>
            </a:endParaRPr>
          </a:p>
        </p:txBody>
      </p:sp>
    </p:spTree>
    <p:extLst>
      <p:ext uri="{BB962C8B-B14F-4D97-AF65-F5344CB8AC3E}">
        <p14:creationId xmlns:p14="http://schemas.microsoft.com/office/powerpoint/2010/main" val="351110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Different types of solar inverters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7"/>
            <a:ext cx="11878492" cy="4348643"/>
          </a:xfrm>
        </p:spPr>
        <p:txBody>
          <a:bodyPr>
            <a:normAutofit/>
          </a:bodyPr>
          <a:lstStyle/>
          <a:p>
            <a:r>
              <a:rPr lang="en-US" sz="3200" b="1" dirty="0" smtClean="0"/>
              <a:t>Micro-inverters</a:t>
            </a:r>
            <a:endParaRPr lang="en-US" sz="3200" dirty="0"/>
          </a:p>
          <a:p>
            <a:r>
              <a:rPr lang="en-US" sz="3200" dirty="0" smtClean="0"/>
              <a:t>- </a:t>
            </a:r>
            <a:r>
              <a:rPr lang="en-US" sz="3200" dirty="0" smtClean="0"/>
              <a:t>Micro </a:t>
            </a:r>
            <a:r>
              <a:rPr lang="en-US" sz="3200" dirty="0"/>
              <a:t>inverters serve the purpose of any other panel that contains the same features and operates in the same conditions by having an inverter installed at the back of every panel. </a:t>
            </a:r>
            <a:endParaRPr lang="en-US" sz="3200" dirty="0" smtClean="0"/>
          </a:p>
          <a:p>
            <a:pPr marL="0" indent="0">
              <a:buNone/>
            </a:pPr>
            <a:r>
              <a:rPr lang="en-US" sz="3200" dirty="0" smtClean="0"/>
              <a:t>- </a:t>
            </a:r>
            <a:r>
              <a:rPr lang="en-US" sz="3200" dirty="0" smtClean="0"/>
              <a:t>In </a:t>
            </a:r>
            <a:r>
              <a:rPr lang="en-US" sz="3200" dirty="0"/>
              <a:t>order for micro-inverters to work efficiently, they need MPPT, which works better compared to use of an antenna to which affects its efficiency. </a:t>
            </a:r>
          </a:p>
          <a:p>
            <a:pPr marL="0" indent="0">
              <a:buNone/>
            </a:pPr>
            <a:endParaRPr lang="en-US" sz="3200" dirty="0" smtClean="0">
              <a:latin typeface="Bell MT" panose="02020503060305020303" pitchFamily="18" charset="0"/>
            </a:endParaRPr>
          </a:p>
        </p:txBody>
      </p:sp>
    </p:spTree>
    <p:extLst>
      <p:ext uri="{BB962C8B-B14F-4D97-AF65-F5344CB8AC3E}">
        <p14:creationId xmlns:p14="http://schemas.microsoft.com/office/powerpoint/2010/main" val="765385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a:solidFill>
                  <a:schemeClr val="accent6">
                    <a:lumMod val="50000"/>
                  </a:schemeClr>
                </a:solidFill>
                <a:latin typeface="Andalus" panose="02020603050405020304" pitchFamily="18" charset="-78"/>
                <a:cs typeface="Andalus" panose="02020603050405020304" pitchFamily="18" charset="-78"/>
              </a:rPr>
              <a:t>Ingredients of power inverter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7"/>
            <a:ext cx="11878492" cy="4348643"/>
          </a:xfrm>
        </p:spPr>
        <p:txBody>
          <a:bodyPr>
            <a:normAutofit fontScale="92500" lnSpcReduction="10000"/>
          </a:bodyPr>
          <a:lstStyle/>
          <a:p>
            <a:r>
              <a:rPr lang="en-US" sz="3200" dirty="0"/>
              <a:t>The power inverter works by converting direct Current (DC) of the power coming in and converts it to alternating current (AC). However, it is important to settle for the best power inverter according to use.</a:t>
            </a:r>
          </a:p>
          <a:p>
            <a:r>
              <a:rPr lang="en-US" sz="3200" dirty="0"/>
              <a:t>The following are requirements of a power inverter;</a:t>
            </a:r>
          </a:p>
          <a:p>
            <a:pPr lvl="0"/>
            <a:r>
              <a:rPr lang="en-US" sz="3200" dirty="0" smtClean="0"/>
              <a:t>-Power </a:t>
            </a:r>
            <a:r>
              <a:rPr lang="en-US" sz="3200" dirty="0"/>
              <a:t>inverter works in both automotive electronics and power semiconductors.</a:t>
            </a:r>
          </a:p>
          <a:p>
            <a:pPr lvl="0"/>
            <a:r>
              <a:rPr lang="en-US" sz="3200" dirty="0" smtClean="0"/>
              <a:t>-Solar </a:t>
            </a:r>
            <a:r>
              <a:rPr lang="en-US" sz="3200" dirty="0"/>
              <a:t>thermal collector</a:t>
            </a:r>
          </a:p>
          <a:p>
            <a:pPr lvl="0"/>
            <a:r>
              <a:rPr lang="en-US" sz="3200" dirty="0" smtClean="0"/>
              <a:t>-Photovoltaic </a:t>
            </a:r>
            <a:r>
              <a:rPr lang="en-US" sz="3200" dirty="0"/>
              <a:t>PV cell</a:t>
            </a:r>
          </a:p>
          <a:p>
            <a:pPr lvl="0"/>
            <a:r>
              <a:rPr lang="en-US" sz="3200" dirty="0" smtClean="0"/>
              <a:t>-Concentrated </a:t>
            </a:r>
            <a:r>
              <a:rPr lang="en-US" sz="3200" dirty="0"/>
              <a:t>solar power</a:t>
            </a:r>
          </a:p>
          <a:p>
            <a:pPr marL="0" indent="0">
              <a:buNone/>
            </a:pPr>
            <a:endParaRPr lang="en-US" sz="3200" dirty="0" smtClean="0">
              <a:latin typeface="Bell MT" panose="02020503060305020303" pitchFamily="18" charset="0"/>
            </a:endParaRPr>
          </a:p>
        </p:txBody>
      </p:sp>
    </p:spTree>
    <p:extLst>
      <p:ext uri="{BB962C8B-B14F-4D97-AF65-F5344CB8AC3E}">
        <p14:creationId xmlns:p14="http://schemas.microsoft.com/office/powerpoint/2010/main" val="1461069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Circuit Diagram</a:t>
            </a:r>
            <a:endParaRPr lang="en-US" dirty="0">
              <a:solidFill>
                <a:schemeClr val="accent6">
                  <a:lumMod val="50000"/>
                </a:schemeClr>
              </a:solidFill>
              <a:latin typeface="Andalus" panose="02020603050405020304" pitchFamily="18" charset="-78"/>
              <a:cs typeface="Andalus" panose="02020603050405020304" pitchFamily="18" charset="-78"/>
            </a:endParaRPr>
          </a:p>
        </p:txBody>
      </p:sp>
      <p:pic>
        <p:nvPicPr>
          <p:cNvPr id="4" name="Content Placeholder 3"/>
          <p:cNvPicPr>
            <a:picLocks noGrp="1" noChangeAspect="1"/>
          </p:cNvPicPr>
          <p:nvPr>
            <p:ph idx="1"/>
          </p:nvPr>
        </p:nvPicPr>
        <p:blipFill>
          <a:blip r:embed="rId3"/>
          <a:stretch>
            <a:fillRect/>
          </a:stretch>
        </p:blipFill>
        <p:spPr>
          <a:xfrm>
            <a:off x="1801504" y="1678675"/>
            <a:ext cx="7956645" cy="4462817"/>
          </a:xfrm>
          <a:prstGeom prst="rect">
            <a:avLst/>
          </a:prstGeom>
        </p:spPr>
      </p:pic>
    </p:spTree>
    <p:extLst>
      <p:ext uri="{BB962C8B-B14F-4D97-AF65-F5344CB8AC3E}">
        <p14:creationId xmlns:p14="http://schemas.microsoft.com/office/powerpoint/2010/main" val="47629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Benefits of micro-inverters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p:txBody>
          <a:bodyPr/>
          <a:lstStyle/>
          <a:p>
            <a:pPr lvl="0"/>
            <a:r>
              <a:rPr lang="en-US" dirty="0"/>
              <a:t>Cost per watt  for micro-inverters is reduced by simple installation</a:t>
            </a:r>
          </a:p>
          <a:p>
            <a:pPr lvl="0"/>
            <a:r>
              <a:rPr lang="en-US" dirty="0" smtClean="0"/>
              <a:t>- It </a:t>
            </a:r>
            <a:r>
              <a:rPr lang="en-US" dirty="0"/>
              <a:t>is easier to raise the system size and add panels</a:t>
            </a:r>
          </a:p>
          <a:p>
            <a:pPr lvl="0"/>
            <a:r>
              <a:rPr lang="en-US" dirty="0" smtClean="0"/>
              <a:t>- It </a:t>
            </a:r>
            <a:r>
              <a:rPr lang="en-US" dirty="0"/>
              <a:t>is reliable and in case of a single part of the system fail, the other still works</a:t>
            </a:r>
          </a:p>
          <a:p>
            <a:pPr lvl="0"/>
            <a:r>
              <a:rPr lang="en-US" dirty="0" smtClean="0"/>
              <a:t>- It </a:t>
            </a:r>
            <a:r>
              <a:rPr lang="en-US" dirty="0"/>
              <a:t>has increased lifetime approximately 25 years</a:t>
            </a:r>
          </a:p>
          <a:p>
            <a:pPr lvl="0"/>
            <a:r>
              <a:rPr lang="en-US" dirty="0" smtClean="0"/>
              <a:t>- It </a:t>
            </a:r>
            <a:r>
              <a:rPr lang="en-US" dirty="0"/>
              <a:t>has a cheaper installation cost which is easier to wire</a:t>
            </a:r>
          </a:p>
          <a:p>
            <a:pPr lvl="0"/>
            <a:r>
              <a:rPr lang="en-US" dirty="0" smtClean="0"/>
              <a:t>- It </a:t>
            </a:r>
            <a:r>
              <a:rPr lang="en-US" dirty="0"/>
              <a:t>has enhanced monitoring and performance</a:t>
            </a:r>
          </a:p>
          <a:p>
            <a:pPr lvl="0"/>
            <a:r>
              <a:rPr lang="en-US" dirty="0" smtClean="0"/>
              <a:t>- It </a:t>
            </a:r>
            <a:r>
              <a:rPr lang="en-US" dirty="0"/>
              <a:t>has high yields of the energy harvested</a:t>
            </a:r>
          </a:p>
          <a:p>
            <a:endParaRPr lang="en-US" dirty="0"/>
          </a:p>
        </p:txBody>
      </p:sp>
    </p:spTree>
    <p:extLst>
      <p:ext uri="{BB962C8B-B14F-4D97-AF65-F5344CB8AC3E}">
        <p14:creationId xmlns:p14="http://schemas.microsoft.com/office/powerpoint/2010/main" val="387000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41306"/>
          </a:xfrm>
        </p:spPr>
        <p:txBody>
          <a:bodyPr/>
          <a:lstStyle/>
          <a:p>
            <a:pPr algn="ctr"/>
            <a:r>
              <a:rPr lang="en-US" b="1" dirty="0" smtClean="0">
                <a:solidFill>
                  <a:srgbClr val="002060"/>
                </a:solidFill>
              </a:rPr>
              <a:t>Drawbacks of micro-inverters</a:t>
            </a:r>
            <a:endParaRPr lang="en-US" b="1" dirty="0">
              <a:solidFill>
                <a:srgbClr val="002060"/>
              </a:solidFill>
            </a:endParaRPr>
          </a:p>
        </p:txBody>
      </p:sp>
      <p:sp>
        <p:nvSpPr>
          <p:cNvPr id="5" name="Content Placeholder 4"/>
          <p:cNvSpPr>
            <a:spLocks noGrp="1"/>
          </p:cNvSpPr>
          <p:nvPr>
            <p:ph idx="1"/>
          </p:nvPr>
        </p:nvSpPr>
        <p:spPr/>
        <p:txBody>
          <a:bodyPr>
            <a:normAutofit/>
          </a:bodyPr>
          <a:lstStyle/>
          <a:p>
            <a:pPr lvl="0"/>
            <a:r>
              <a:rPr lang="en-US" sz="3200" dirty="0" smtClean="0"/>
              <a:t>-Expensive</a:t>
            </a:r>
            <a:endParaRPr lang="en-US" sz="3200" dirty="0"/>
          </a:p>
          <a:p>
            <a:pPr lvl="0"/>
            <a:r>
              <a:rPr lang="en-US" sz="3200" dirty="0" smtClean="0"/>
              <a:t>- Costly </a:t>
            </a:r>
            <a:r>
              <a:rPr lang="en-US" sz="3200" dirty="0"/>
              <a:t>to replace</a:t>
            </a:r>
          </a:p>
          <a:p>
            <a:pPr lvl="0"/>
            <a:r>
              <a:rPr lang="en-US" sz="3200" dirty="0" smtClean="0"/>
              <a:t>- Useful </a:t>
            </a:r>
            <a:r>
              <a:rPr lang="en-US" sz="3200" dirty="0"/>
              <a:t>to situations that only have shading significance</a:t>
            </a:r>
          </a:p>
          <a:p>
            <a:pPr lvl="0"/>
            <a:r>
              <a:rPr lang="en-US" sz="3200" dirty="0" smtClean="0"/>
              <a:t>- Relative </a:t>
            </a:r>
            <a:r>
              <a:rPr lang="en-US" sz="3200" dirty="0"/>
              <a:t>lack of expertise once the system breaks down</a:t>
            </a:r>
          </a:p>
          <a:p>
            <a:endParaRPr lang="en-US" sz="3200" dirty="0" smtClean="0"/>
          </a:p>
        </p:txBody>
      </p:sp>
    </p:spTree>
    <p:extLst>
      <p:ext uri="{BB962C8B-B14F-4D97-AF65-F5344CB8AC3E}">
        <p14:creationId xmlns:p14="http://schemas.microsoft.com/office/powerpoint/2010/main" val="3543488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0"/>
            <a:ext cx="11390811" cy="1175658"/>
          </a:xfrm>
        </p:spPr>
        <p:txBody>
          <a:bodyPr>
            <a:normAutofit/>
          </a:bodyPr>
          <a:lstStyle/>
          <a:p>
            <a:pPr algn="ctr"/>
            <a:r>
              <a:rPr lang="en-US" dirty="0" smtClean="0">
                <a:solidFill>
                  <a:schemeClr val="accent1">
                    <a:lumMod val="50000"/>
                  </a:schemeClr>
                </a:solidFill>
                <a:latin typeface="Andalus" panose="02020603050405020304" pitchFamily="18" charset="-78"/>
                <a:cs typeface="Andalus" panose="02020603050405020304" pitchFamily="18" charset="-78"/>
              </a:rPr>
              <a:t>The string inverters </a:t>
            </a:r>
            <a:endParaRPr lang="en-US" dirty="0">
              <a:solidFill>
                <a:schemeClr val="accent1">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r>
              <a:rPr lang="en-US" sz="3200" dirty="0" smtClean="0"/>
              <a:t>-The </a:t>
            </a:r>
            <a:r>
              <a:rPr lang="en-US" sz="3200" dirty="0"/>
              <a:t>string invertors only work efficiently when the solar PV panels attached have similar characteristics and they are working under the same conditions. </a:t>
            </a:r>
            <a:endParaRPr lang="en-US" sz="3200" dirty="0" smtClean="0"/>
          </a:p>
          <a:p>
            <a:r>
              <a:rPr lang="en-US" sz="3200" dirty="0"/>
              <a:t>-</a:t>
            </a:r>
            <a:r>
              <a:rPr lang="en-US" sz="3200" dirty="0" smtClean="0"/>
              <a:t>It </a:t>
            </a:r>
            <a:r>
              <a:rPr lang="en-US" sz="3200" dirty="0"/>
              <a:t>is therefore advisable to install a PV panel that operates under the same conditions (National Renewable Energy Laboratory (U.S.), United States., &amp; United States, 2015).</a:t>
            </a:r>
          </a:p>
          <a:p>
            <a:endParaRPr lang="en-US" sz="3200" dirty="0">
              <a:latin typeface="Bell MT" panose="02020503060305020303" pitchFamily="18" charset="0"/>
            </a:endParaRPr>
          </a:p>
        </p:txBody>
      </p:sp>
    </p:spTree>
    <p:extLst>
      <p:ext uri="{BB962C8B-B14F-4D97-AF65-F5344CB8AC3E}">
        <p14:creationId xmlns:p14="http://schemas.microsoft.com/office/powerpoint/2010/main" val="3960123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1"/>
                </a:solidFill>
                <a:latin typeface="Andalus" panose="02020603050405020304" pitchFamily="18" charset="-78"/>
                <a:cs typeface="Andalus" panose="02020603050405020304" pitchFamily="18" charset="-78"/>
              </a:rPr>
              <a:t>Reference </a:t>
            </a:r>
            <a:endParaRPr lang="en-US" dirty="0">
              <a:solidFill>
                <a:schemeClr val="accent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r>
              <a:rPr lang="en-US" sz="2800" dirty="0" err="1"/>
              <a:t>Loncarski</a:t>
            </a:r>
            <a:r>
              <a:rPr lang="en-US" sz="2800" dirty="0"/>
              <a:t>, J. (</a:t>
            </a:r>
            <a:r>
              <a:rPr lang="en-US" sz="2800" dirty="0" err="1"/>
              <a:t>n.d.</a:t>
            </a:r>
            <a:r>
              <a:rPr lang="en-US" sz="2800" dirty="0"/>
              <a:t>). </a:t>
            </a:r>
            <a:r>
              <a:rPr lang="en-US" sz="2800" i="1" dirty="0"/>
              <a:t>Peak-to-Peak Output Current Ripple Analysis in Multiphase and Multilevel Inverters [</a:t>
            </a:r>
            <a:r>
              <a:rPr lang="en-US" sz="2800" i="1" dirty="0" err="1"/>
              <a:t>recurso</a:t>
            </a:r>
            <a:r>
              <a:rPr lang="en-US" sz="2800" i="1" dirty="0"/>
              <a:t> </a:t>
            </a:r>
            <a:r>
              <a:rPr lang="en-US" sz="2800" i="1" dirty="0" err="1"/>
              <a:t>electrónico</a:t>
            </a:r>
            <a:r>
              <a:rPr lang="en-US" sz="2800" i="1" dirty="0"/>
              <a:t>]</a:t>
            </a:r>
            <a:r>
              <a:rPr lang="en-US" sz="2800" dirty="0"/>
              <a:t>.</a:t>
            </a:r>
          </a:p>
          <a:p>
            <a:r>
              <a:rPr lang="en-US" sz="2800" dirty="0"/>
              <a:t>National Renewable Energy Laboratory (U.S.), United States., &amp; United States. (2015). </a:t>
            </a:r>
            <a:r>
              <a:rPr lang="en-US" sz="2800" i="1" dirty="0"/>
              <a:t>Inverter Load Rejection Over-Voltage Testing: </a:t>
            </a:r>
            <a:r>
              <a:rPr lang="en-US" sz="2800" i="1" dirty="0" err="1"/>
              <a:t>SolarCity</a:t>
            </a:r>
            <a:r>
              <a:rPr lang="en-US" sz="2800" i="1" dirty="0"/>
              <a:t> CRADA Task 1a Final Report</a:t>
            </a:r>
            <a:r>
              <a:rPr lang="en-US" sz="2800" dirty="0"/>
              <a:t>. Washington, D.C: United States. Office of the Assistant Secretary of Energy Efficiency and Renewable Energy.</a:t>
            </a:r>
          </a:p>
          <a:p>
            <a:r>
              <a:rPr lang="en-US" sz="2800" dirty="0" err="1"/>
              <a:t>Palani</a:t>
            </a:r>
            <a:r>
              <a:rPr lang="en-US" sz="2800" dirty="0"/>
              <a:t>, R. K., &amp; </a:t>
            </a:r>
            <a:r>
              <a:rPr lang="en-US" sz="2800" dirty="0" err="1"/>
              <a:t>Harjani</a:t>
            </a:r>
            <a:r>
              <a:rPr lang="en-US" sz="2800" dirty="0"/>
              <a:t>, R. (2017). </a:t>
            </a:r>
            <a:r>
              <a:rPr lang="en-US" sz="2800" i="1" dirty="0"/>
              <a:t>Inverter-Based Circuit Design Techniques for Low Supply Voltages</a:t>
            </a:r>
            <a:r>
              <a:rPr lang="en-US" sz="2800" dirty="0"/>
              <a:t>. Cham: Springer.</a:t>
            </a:r>
          </a:p>
          <a:p>
            <a:pPr>
              <a:buFontTx/>
              <a:buChar char="-"/>
            </a:pPr>
            <a:endParaRPr lang="en-US" sz="2800" dirty="0">
              <a:latin typeface="Bell MT" panose="02020503060305020303" pitchFamily="18" charset="0"/>
            </a:endParaRPr>
          </a:p>
        </p:txBody>
      </p:sp>
    </p:spTree>
    <p:extLst>
      <p:ext uri="{BB962C8B-B14F-4D97-AF65-F5344CB8AC3E}">
        <p14:creationId xmlns:p14="http://schemas.microsoft.com/office/powerpoint/2010/main" val="39591785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761</TotalTime>
  <Words>437</Words>
  <Application>Microsoft Office PowerPoint</Application>
  <PresentationFormat>Widescreen</PresentationFormat>
  <Paragraphs>47</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Andalus</vt:lpstr>
      <vt:lpstr>Bell MT</vt:lpstr>
      <vt:lpstr>Calibri</vt:lpstr>
      <vt:lpstr>Calibri Light</vt:lpstr>
      <vt:lpstr>Retrospect</vt:lpstr>
      <vt:lpstr>Power Inverter </vt:lpstr>
      <vt:lpstr>Introduction </vt:lpstr>
      <vt:lpstr>Different types of solar inverters </vt:lpstr>
      <vt:lpstr>Ingredients of power inverter </vt:lpstr>
      <vt:lpstr>Circuit Diagram</vt:lpstr>
      <vt:lpstr>Benefits of micro-inverters </vt:lpstr>
      <vt:lpstr>Drawbacks of micro-inverters</vt:lpstr>
      <vt:lpstr>The string inverters </vt:lpstr>
      <vt:lpstr>Reference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 Violence in Schools</dc:title>
  <dc:creator>mwololo samuel</dc:creator>
  <cp:lastModifiedBy>mwololo samuel</cp:lastModifiedBy>
  <cp:revision>49</cp:revision>
  <dcterms:created xsi:type="dcterms:W3CDTF">2018-04-17T12:35:17Z</dcterms:created>
  <dcterms:modified xsi:type="dcterms:W3CDTF">2018-04-24T03:40:14Z</dcterms:modified>
</cp:coreProperties>
</file>